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1" r:id="rId13"/>
    <p:sldId id="270" r:id="rId14"/>
    <p:sldId id="272" r:id="rId15"/>
    <p:sldId id="273" r:id="rId16"/>
    <p:sldId id="264" r:id="rId17"/>
    <p:sldId id="265" r:id="rId18"/>
    <p:sldId id="266" r:id="rId19"/>
    <p:sldId id="267"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E2CF8-FCA7-47A2-A6F8-674B942FEE86}" v="39" dt="2022-02-20T02:07:01.906"/>
    <p1510:client id="{B3146773-5404-462F-AD77-1BD5EBE8DDC6}" v="35" dt="2022-02-20T01:09:11.247"/>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09559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3233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3011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71038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2.m4a"/><Relationship Id="rId7" Type="http://schemas.openxmlformats.org/officeDocument/2006/relationships/image" Target="../media/image12.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hyperlink" Target="https://cloud.google.com/architecture/devops/devops-tech-shifting-left-on-security" TargetMode="External"/><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a:t>Security Policy Presentation</a:t>
            </a:r>
            <a:endParaRPr/>
          </a:p>
          <a:p>
            <a:pPr marL="0" lvl="0" indent="0" algn="l" rtl="0">
              <a:lnSpc>
                <a:spcPct val="70000"/>
              </a:lnSpc>
              <a:spcBef>
                <a:spcPts val="1000"/>
              </a:spcBef>
              <a:spcAft>
                <a:spcPts val="0"/>
              </a:spcAft>
              <a:buClr>
                <a:schemeClr val="lt1"/>
              </a:buClr>
              <a:buSzPts val="1850"/>
              <a:buNone/>
            </a:pPr>
            <a:r>
              <a:rPr lang="en-US" sz="1850"/>
              <a:t>Developer: </a:t>
            </a:r>
            <a:r>
              <a:rPr lang="en-US" sz="1850" i="1"/>
              <a:t>Ryan McFarland</a:t>
            </a:r>
            <a:endParaRPr/>
          </a:p>
          <a:p>
            <a:pPr marL="0" lvl="0" indent="0" algn="l" rtl="0">
              <a:lnSpc>
                <a:spcPct val="70000"/>
              </a:lnSpc>
              <a:spcBef>
                <a:spcPts val="1000"/>
              </a:spcBef>
              <a:spcAft>
                <a:spcPts val="0"/>
              </a:spcAft>
              <a:buClr>
                <a:schemeClr val="lt1"/>
              </a:buClr>
              <a:buSzPts val="1850"/>
              <a:buNone/>
            </a:pPr>
            <a:endParaRPr sz="1850" i="1"/>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8" name="Audio 7">
            <a:hlinkClick r:id="" action="ppaction://media"/>
            <a:extLst>
              <a:ext uri="{FF2B5EF4-FFF2-40B4-BE49-F238E27FC236}">
                <a16:creationId xmlns:a16="http://schemas.microsoft.com/office/drawing/2014/main" id="{CF035C01-5850-428A-A643-3F4C77FA165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924"/>
    </mc:Choice>
    <mc:Fallback>
      <p:transition spd="slow" advTm="25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maxSizeTest: </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695FD786-F849-43D0-945F-D068E2F1621E}"/>
              </a:ext>
            </a:extLst>
          </p:cNvPr>
          <p:cNvPicPr>
            <a:picLocks noChangeAspect="1"/>
          </p:cNvPicPr>
          <p:nvPr/>
        </p:nvPicPr>
        <p:blipFill>
          <a:blip r:embed="rId7"/>
          <a:stretch>
            <a:fillRect/>
          </a:stretch>
        </p:blipFill>
        <p:spPr>
          <a:xfrm>
            <a:off x="685800" y="2835161"/>
            <a:ext cx="6125430" cy="1857634"/>
          </a:xfrm>
          <a:prstGeom prst="rect">
            <a:avLst/>
          </a:prstGeom>
        </p:spPr>
      </p:pic>
      <p:pic>
        <p:nvPicPr>
          <p:cNvPr id="5" name="Picture 4">
            <a:extLst>
              <a:ext uri="{FF2B5EF4-FFF2-40B4-BE49-F238E27FC236}">
                <a16:creationId xmlns:a16="http://schemas.microsoft.com/office/drawing/2014/main" id="{D5B58F61-C17C-4893-B250-18781B19D7B0}"/>
              </a:ext>
            </a:extLst>
          </p:cNvPr>
          <p:cNvPicPr>
            <a:picLocks noChangeAspect="1"/>
          </p:cNvPicPr>
          <p:nvPr/>
        </p:nvPicPr>
        <p:blipFill>
          <a:blip r:embed="rId8"/>
          <a:stretch>
            <a:fillRect/>
          </a:stretch>
        </p:blipFill>
        <p:spPr>
          <a:xfrm>
            <a:off x="4047735" y="2383605"/>
            <a:ext cx="3553321" cy="314369"/>
          </a:xfrm>
          <a:prstGeom prst="rect">
            <a:avLst/>
          </a:prstGeom>
        </p:spPr>
      </p:pic>
      <p:pic>
        <p:nvPicPr>
          <p:cNvPr id="2" name="Audio 1">
            <a:hlinkClick r:id="" action="ppaction://media"/>
            <a:extLst>
              <a:ext uri="{FF2B5EF4-FFF2-40B4-BE49-F238E27FC236}">
                <a16:creationId xmlns:a16="http://schemas.microsoft.com/office/drawing/2014/main" id="{B4AF4732-2638-42EE-8FC8-43A3720356F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926134531"/>
      </p:ext>
    </p:extLst>
  </p:cSld>
  <p:clrMapOvr>
    <a:masterClrMapping/>
  </p:clrMapOvr>
  <mc:AlternateContent xmlns:mc="http://schemas.openxmlformats.org/markup-compatibility/2006">
    <mc:Choice xmlns:p14="http://schemas.microsoft.com/office/powerpoint/2010/main" Requires="p14">
      <p:transition spd="slow" p14:dur="2000" advTm="48772"/>
    </mc:Choice>
    <mc:Fallback>
      <p:transition spd="slow" advTm="48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collectionCapacityTest: </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545FCE76-8277-4169-B2A3-05317C1B5362}"/>
              </a:ext>
            </a:extLst>
          </p:cNvPr>
          <p:cNvPicPr>
            <a:picLocks noChangeAspect="1"/>
          </p:cNvPicPr>
          <p:nvPr/>
        </p:nvPicPr>
        <p:blipFill>
          <a:blip r:embed="rId7"/>
          <a:stretch>
            <a:fillRect/>
          </a:stretch>
        </p:blipFill>
        <p:spPr>
          <a:xfrm>
            <a:off x="685800" y="2746146"/>
            <a:ext cx="5992061" cy="2438740"/>
          </a:xfrm>
          <a:prstGeom prst="rect">
            <a:avLst/>
          </a:prstGeom>
        </p:spPr>
      </p:pic>
      <p:pic>
        <p:nvPicPr>
          <p:cNvPr id="5" name="Picture 4">
            <a:extLst>
              <a:ext uri="{FF2B5EF4-FFF2-40B4-BE49-F238E27FC236}">
                <a16:creationId xmlns:a16="http://schemas.microsoft.com/office/drawing/2014/main" id="{528BD121-94DF-49C9-863E-21A939C395A6}"/>
              </a:ext>
            </a:extLst>
          </p:cNvPr>
          <p:cNvPicPr>
            <a:picLocks noChangeAspect="1"/>
          </p:cNvPicPr>
          <p:nvPr/>
        </p:nvPicPr>
        <p:blipFill>
          <a:blip r:embed="rId8"/>
          <a:stretch>
            <a:fillRect/>
          </a:stretch>
        </p:blipFill>
        <p:spPr>
          <a:xfrm>
            <a:off x="4344745" y="2383411"/>
            <a:ext cx="4353533" cy="304843"/>
          </a:xfrm>
          <a:prstGeom prst="rect">
            <a:avLst/>
          </a:prstGeom>
        </p:spPr>
      </p:pic>
      <p:pic>
        <p:nvPicPr>
          <p:cNvPr id="2" name="Audio 1">
            <a:hlinkClick r:id="" action="ppaction://media"/>
            <a:extLst>
              <a:ext uri="{FF2B5EF4-FFF2-40B4-BE49-F238E27FC236}">
                <a16:creationId xmlns:a16="http://schemas.microsoft.com/office/drawing/2014/main" id="{FBE820A1-77A7-47DE-9271-5F4A766FC2A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390331724"/>
      </p:ext>
    </p:extLst>
  </p:cSld>
  <p:clrMapOvr>
    <a:masterClrMapping/>
  </p:clrMapOvr>
  <mc:AlternateContent xmlns:mc="http://schemas.openxmlformats.org/markup-compatibility/2006">
    <mc:Choice xmlns:p14="http://schemas.microsoft.com/office/powerpoint/2010/main" Requires="p14">
      <p:transition spd="slow" p14:dur="2000" advTm="39887"/>
    </mc:Choice>
    <mc:Fallback>
      <p:transition spd="slow" advTm="39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resizingIncreasesCollection: </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Text&#10;&#10;Description automatically generated">
            <a:extLst>
              <a:ext uri="{FF2B5EF4-FFF2-40B4-BE49-F238E27FC236}">
                <a16:creationId xmlns:a16="http://schemas.microsoft.com/office/drawing/2014/main" id="{01D7FC1B-9457-428D-993B-849B22D3E87F}"/>
              </a:ext>
            </a:extLst>
          </p:cNvPr>
          <p:cNvPicPr>
            <a:picLocks noChangeAspect="1"/>
          </p:cNvPicPr>
          <p:nvPr/>
        </p:nvPicPr>
        <p:blipFill>
          <a:blip r:embed="rId7"/>
          <a:stretch>
            <a:fillRect/>
          </a:stretch>
        </p:blipFill>
        <p:spPr>
          <a:xfrm>
            <a:off x="805313" y="2958711"/>
            <a:ext cx="6428405" cy="1921107"/>
          </a:xfrm>
          <a:prstGeom prst="rect">
            <a:avLst/>
          </a:prstGeom>
        </p:spPr>
      </p:pic>
      <p:pic>
        <p:nvPicPr>
          <p:cNvPr id="6" name="Picture 5">
            <a:extLst>
              <a:ext uri="{FF2B5EF4-FFF2-40B4-BE49-F238E27FC236}">
                <a16:creationId xmlns:a16="http://schemas.microsoft.com/office/drawing/2014/main" id="{E3880609-AC05-4654-9188-17F87ED48ABE}"/>
              </a:ext>
            </a:extLst>
          </p:cNvPr>
          <p:cNvPicPr>
            <a:picLocks noChangeAspect="1"/>
          </p:cNvPicPr>
          <p:nvPr/>
        </p:nvPicPr>
        <p:blipFill>
          <a:blip r:embed="rId8"/>
          <a:stretch>
            <a:fillRect/>
          </a:stretch>
        </p:blipFill>
        <p:spPr>
          <a:xfrm>
            <a:off x="4833607" y="2402948"/>
            <a:ext cx="4734586" cy="323895"/>
          </a:xfrm>
          <a:prstGeom prst="rect">
            <a:avLst/>
          </a:prstGeom>
        </p:spPr>
      </p:pic>
      <p:pic>
        <p:nvPicPr>
          <p:cNvPr id="2" name="Audio 1">
            <a:hlinkClick r:id="" action="ppaction://media"/>
            <a:extLst>
              <a:ext uri="{FF2B5EF4-FFF2-40B4-BE49-F238E27FC236}">
                <a16:creationId xmlns:a16="http://schemas.microsoft.com/office/drawing/2014/main" id="{023DFEAD-C551-41C1-B42E-02D2B0A2638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14208471"/>
      </p:ext>
    </p:extLst>
  </p:cSld>
  <p:clrMapOvr>
    <a:masterClrMapping/>
  </p:clrMapOvr>
  <mc:AlternateContent xmlns:mc="http://schemas.openxmlformats.org/markup-compatibility/2006">
    <mc:Choice xmlns:p14="http://schemas.microsoft.com/office/powerpoint/2010/main" Requires="p14">
      <p:transition spd="slow" p14:dur="2000" advTm="33911"/>
    </mc:Choice>
    <mc:Fallback>
      <p:transition spd="slow" advTm="3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6E45A65-4924-4EEE-A670-37C8CA5289E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591"/>
    </mc:Choice>
    <mc:Fallback>
      <p:transition spd="slow" advTm="60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a:t>Assess and Plan</a:t>
            </a:r>
          </a:p>
          <a:p>
            <a:pPr marL="685800" lvl="1" indent="-228600" algn="l" rtl="0">
              <a:lnSpc>
                <a:spcPct val="90000"/>
              </a:lnSpc>
              <a:spcBef>
                <a:spcPts val="0"/>
              </a:spcBef>
              <a:spcAft>
                <a:spcPts val="0"/>
              </a:spcAft>
              <a:buClr>
                <a:schemeClr val="lt1"/>
              </a:buClr>
              <a:buSzPts val="2000"/>
              <a:buChar char="•"/>
            </a:pPr>
            <a:r>
              <a:rPr lang="en-US"/>
              <a:t>Design</a:t>
            </a:r>
          </a:p>
          <a:p>
            <a:pPr marL="1143000" lvl="2" indent="-228600">
              <a:spcBef>
                <a:spcPts val="0"/>
              </a:spcBef>
              <a:buSzPts val="2000"/>
            </a:pPr>
            <a:r>
              <a:rPr lang="en-US"/>
              <a:t>Test Driven Development </a:t>
            </a:r>
          </a:p>
          <a:p>
            <a:pPr marL="685800" lvl="1" indent="-228600" algn="l" rtl="0">
              <a:lnSpc>
                <a:spcPct val="90000"/>
              </a:lnSpc>
              <a:spcBef>
                <a:spcPts val="0"/>
              </a:spcBef>
              <a:spcAft>
                <a:spcPts val="0"/>
              </a:spcAft>
              <a:buClr>
                <a:schemeClr val="lt1"/>
              </a:buClr>
              <a:buSzPts val="2000"/>
              <a:buChar char="•"/>
            </a:pPr>
            <a:r>
              <a:rPr lang="en-US"/>
              <a:t>Build</a:t>
            </a:r>
          </a:p>
          <a:p>
            <a:pPr marL="685800" lvl="1" indent="-228600" algn="l" rtl="0">
              <a:lnSpc>
                <a:spcPct val="90000"/>
              </a:lnSpc>
              <a:spcBef>
                <a:spcPts val="0"/>
              </a:spcBef>
              <a:spcAft>
                <a:spcPts val="0"/>
              </a:spcAft>
              <a:buClr>
                <a:schemeClr val="lt1"/>
              </a:buClr>
              <a:buSzPts val="2000"/>
              <a:buChar char="•"/>
            </a:pPr>
            <a:r>
              <a:rPr lang="en-US"/>
              <a:t>Verify and Test</a:t>
            </a:r>
          </a:p>
          <a:p>
            <a:pPr marL="1143000" lvl="2" indent="-228600">
              <a:spcBef>
                <a:spcPts val="0"/>
              </a:spcBef>
              <a:buSzPts val="2000"/>
            </a:pPr>
            <a:r>
              <a:rPr lang="en-US"/>
              <a:t>Vulnerability Scanning</a:t>
            </a:r>
          </a:p>
          <a:p>
            <a:pPr marL="685800" lvl="1" indent="-228600" algn="l" rtl="0">
              <a:lnSpc>
                <a:spcPct val="90000"/>
              </a:lnSpc>
              <a:spcBef>
                <a:spcPts val="0"/>
              </a:spcBef>
              <a:spcAft>
                <a:spcPts val="0"/>
              </a:spcAft>
              <a:buClr>
                <a:schemeClr val="lt1"/>
              </a:buClr>
              <a:buSzPts val="2000"/>
              <a:buChar char="•"/>
            </a:pPr>
            <a:r>
              <a:rPr lang="en-US"/>
              <a:t>Transition and Health Check</a:t>
            </a:r>
          </a:p>
          <a:p>
            <a:pPr marL="1143000" lvl="2" indent="-228600">
              <a:spcBef>
                <a:spcPts val="0"/>
              </a:spcBef>
              <a:buSzPts val="2000"/>
            </a:pPr>
            <a:r>
              <a:rPr lang="en-US"/>
              <a:t>Automated Penetration Testing</a:t>
            </a:r>
          </a:p>
          <a:p>
            <a:pPr marL="685800" lvl="1" indent="-228600" algn="l" rtl="0">
              <a:lnSpc>
                <a:spcPct val="90000"/>
              </a:lnSpc>
              <a:spcBef>
                <a:spcPts val="0"/>
              </a:spcBef>
              <a:spcAft>
                <a:spcPts val="0"/>
              </a:spcAft>
              <a:buClr>
                <a:schemeClr val="lt1"/>
              </a:buClr>
              <a:buSzPts val="2000"/>
              <a:buChar char="•"/>
            </a:pPr>
            <a:r>
              <a:rPr lang="en-US"/>
              <a:t>Monitor and Detect</a:t>
            </a:r>
          </a:p>
          <a:p>
            <a:pPr marL="1143000" lvl="2" indent="-228600">
              <a:spcBef>
                <a:spcPts val="0"/>
              </a:spcBef>
              <a:buSzPts val="2000"/>
            </a:pPr>
            <a:r>
              <a:rPr lang="en-US"/>
              <a:t>Logs</a:t>
            </a:r>
          </a:p>
          <a:p>
            <a:pPr marL="1143000" lvl="2" indent="-228600">
              <a:spcBef>
                <a:spcPts val="0"/>
              </a:spcBef>
              <a:buSzPts val="2000"/>
            </a:pPr>
            <a:r>
              <a:rPr lang="en-US"/>
              <a:t>Event Alerts</a:t>
            </a:r>
          </a:p>
          <a:p>
            <a:pPr marL="685800" lvl="1" indent="-228600" algn="l" rtl="0">
              <a:lnSpc>
                <a:spcPct val="90000"/>
              </a:lnSpc>
              <a:spcBef>
                <a:spcPts val="0"/>
              </a:spcBef>
              <a:spcAft>
                <a:spcPts val="0"/>
              </a:spcAft>
              <a:buClr>
                <a:schemeClr val="lt1"/>
              </a:buClr>
              <a:buSzPts val="2000"/>
              <a:buChar char="•"/>
            </a:pPr>
            <a:r>
              <a:rPr lang="en-US"/>
              <a:t>Respond</a:t>
            </a:r>
          </a:p>
          <a:p>
            <a:pPr marL="1143000" lvl="2" indent="-228600">
              <a:spcBef>
                <a:spcPts val="0"/>
              </a:spcBef>
              <a:buSzPts val="2000"/>
            </a:pPr>
            <a:r>
              <a:rPr lang="en-US"/>
              <a:t>Automated Response</a:t>
            </a:r>
          </a:p>
          <a:p>
            <a:pPr marL="685800" lvl="1" indent="-228600" algn="l" rtl="0">
              <a:lnSpc>
                <a:spcPct val="90000"/>
              </a:lnSpc>
              <a:spcBef>
                <a:spcPts val="0"/>
              </a:spcBef>
              <a:spcAft>
                <a:spcPts val="0"/>
              </a:spcAft>
              <a:buClr>
                <a:schemeClr val="lt1"/>
              </a:buClr>
              <a:buSzPts val="2000"/>
              <a:buChar char="•"/>
            </a:pPr>
            <a:r>
              <a:rPr lang="en-US"/>
              <a:t>Maintain and Stabilize</a:t>
            </a:r>
          </a:p>
          <a:p>
            <a:pPr marL="1143000" lvl="2" indent="-228600">
              <a:spcBef>
                <a:spcPts val="0"/>
              </a:spcBef>
              <a:buSzPts val="2000"/>
            </a:pPr>
            <a:r>
              <a:rPr lang="en-US"/>
              <a:t>Return to Baseline</a:t>
            </a:r>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782DFEC-CBEF-4441-89BC-ADC0AA8EE18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1822"/>
    </mc:Choice>
    <mc:Fallback>
      <p:transition spd="slow" advTm="121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Currently Proposed Plan </a:t>
            </a:r>
          </a:p>
          <a:p>
            <a:pPr marL="685800" lvl="1" indent="-228600">
              <a:spcBef>
                <a:spcPts val="0"/>
              </a:spcBef>
              <a:buSzPts val="2000"/>
            </a:pPr>
            <a:endParaRPr lang="en-US" sz="1800"/>
          </a:p>
          <a:p>
            <a:pPr marL="685800" lvl="1" indent="-228600">
              <a:spcBef>
                <a:spcPts val="0"/>
              </a:spcBef>
              <a:buSzPts val="2000"/>
            </a:pPr>
            <a:r>
              <a:rPr lang="en-US" sz="1800"/>
              <a:t>Use automation throughout to reduce time requirements</a:t>
            </a:r>
          </a:p>
          <a:p>
            <a:pPr marL="685800" lvl="1" indent="-228600">
              <a:spcBef>
                <a:spcPts val="0"/>
              </a:spcBef>
              <a:buSzPts val="2000"/>
            </a:pPr>
            <a:endParaRPr lang="en-US" sz="1800"/>
          </a:p>
          <a:p>
            <a:pPr marL="228600" indent="-228600">
              <a:spcBef>
                <a:spcPts val="0"/>
              </a:spcBef>
              <a:buSzPts val="2000"/>
            </a:pPr>
            <a:r>
              <a:rPr lang="en-US" sz="2000"/>
              <a:t> Risks</a:t>
            </a:r>
          </a:p>
          <a:p>
            <a:pPr marL="228600" indent="-228600">
              <a:spcBef>
                <a:spcPts val="0"/>
              </a:spcBef>
              <a:buSzPts val="2000"/>
            </a:pPr>
            <a:endParaRPr lang="en-US" sz="2000"/>
          </a:p>
          <a:p>
            <a:pPr marL="685800" lvl="1" indent="-228600">
              <a:spcBef>
                <a:spcPts val="0"/>
              </a:spcBef>
              <a:buSzPts val="2000"/>
            </a:pPr>
            <a:r>
              <a:rPr lang="en-US"/>
              <a:t>Automation is fallible</a:t>
            </a:r>
          </a:p>
          <a:p>
            <a:pPr marL="685800" lvl="1" indent="-228600">
              <a:spcBef>
                <a:spcPts val="0"/>
              </a:spcBef>
              <a:buSzPts val="2000"/>
            </a:pPr>
            <a:endParaRPr lang="en-US"/>
          </a:p>
          <a:p>
            <a:pPr marL="228600" indent="-228600">
              <a:spcBef>
                <a:spcPts val="0"/>
              </a:spcBef>
              <a:buSzPts val="2000"/>
            </a:pPr>
            <a:r>
              <a:rPr lang="en-US"/>
              <a:t>Steps</a:t>
            </a:r>
          </a:p>
          <a:p>
            <a:pPr marL="228600" indent="-228600">
              <a:spcBef>
                <a:spcPts val="0"/>
              </a:spcBef>
              <a:buSzPts val="2000"/>
            </a:pPr>
            <a:endParaRPr lang="en-US"/>
          </a:p>
          <a:p>
            <a:pPr marL="685800" lvl="1" indent="-228600">
              <a:spcBef>
                <a:spcPts val="0"/>
              </a:spcBef>
              <a:buSzPts val="2000"/>
            </a:pPr>
            <a:r>
              <a:rPr lang="en-US"/>
              <a:t>Proficiency in testing and static analysis tools</a:t>
            </a:r>
          </a:p>
          <a:p>
            <a:pPr marL="685800" lvl="1" indent="-228600">
              <a:spcBef>
                <a:spcPts val="0"/>
              </a:spcBef>
              <a:buSzPts val="2000"/>
            </a:pPr>
            <a:endParaRPr lang="en-US"/>
          </a:p>
          <a:p>
            <a:pPr marL="685800" lvl="1" indent="-228600">
              <a:spcBef>
                <a:spcPts val="0"/>
              </a:spcBef>
              <a:buSzPts val="2000"/>
            </a:pPr>
            <a:r>
              <a:rPr lang="en-US"/>
              <a:t>Adherence to coding standards and principles</a:t>
            </a:r>
          </a:p>
          <a:p>
            <a:pPr marL="685800" lvl="1" indent="-228600">
              <a:spcBef>
                <a:spcPts val="0"/>
              </a:spcBef>
              <a:buSzPts val="2000"/>
            </a:pPr>
            <a:endParaRPr lang="en-US"/>
          </a:p>
          <a:p>
            <a:pPr marL="685800" lvl="1" indent="-228600">
              <a:spcBef>
                <a:spcPts val="0"/>
              </a:spcBef>
              <a:buSzPts val="2000"/>
            </a:pP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995ED4D-E682-4470-910F-FBB4412C901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263"/>
    </mc:Choice>
    <mc:Fallback>
      <p:transition spd="slow" advTm="83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a:t> Automate</a:t>
            </a:r>
          </a:p>
          <a:p>
            <a:pPr marL="228600" indent="-228600">
              <a:spcBef>
                <a:spcPts val="0"/>
              </a:spcBef>
              <a:buSzPts val="2000"/>
            </a:pPr>
            <a:endParaRPr lang="en-US" sz="2000"/>
          </a:p>
          <a:p>
            <a:pPr marL="228600" indent="-228600">
              <a:spcBef>
                <a:spcPts val="0"/>
              </a:spcBef>
              <a:buSzPts val="2000"/>
            </a:pPr>
            <a:r>
              <a:rPr lang="en-US" sz="2000"/>
              <a:t>Follow standards</a:t>
            </a:r>
          </a:p>
          <a:p>
            <a:pPr marL="228600" indent="-228600">
              <a:spcBef>
                <a:spcPts val="0"/>
              </a:spcBef>
              <a:buSzPts val="2000"/>
            </a:pPr>
            <a:endParaRPr lang="en-US" sz="2000"/>
          </a:p>
          <a:p>
            <a:pPr marL="228600" indent="-228600">
              <a:spcBef>
                <a:spcPts val="0"/>
              </a:spcBef>
              <a:buSzPts val="2000"/>
            </a:pPr>
            <a:r>
              <a:rPr lang="en-US" sz="2000"/>
              <a:t>Test code and defenses</a:t>
            </a:r>
          </a:p>
          <a:p>
            <a:pPr marL="228600" indent="-228600">
              <a:spcBef>
                <a:spcPts val="0"/>
              </a:spcBef>
              <a:buSzPts val="2000"/>
            </a:pPr>
            <a:endParaRPr lang="en-US" sz="2000"/>
          </a:p>
          <a:p>
            <a:pPr marL="228600" indent="-228600">
              <a:spcBef>
                <a:spcPts val="0"/>
              </a:spcBef>
              <a:buSzPts val="2000"/>
            </a:pPr>
            <a:r>
              <a:rPr lang="en-US" sz="2000"/>
              <a:t>Review effectiveness of standards and processes</a:t>
            </a:r>
          </a:p>
          <a:p>
            <a:pPr marL="685800" lvl="1" indent="-228600">
              <a:spcBef>
                <a:spcPts val="0"/>
              </a:spcBef>
              <a:buSzPts val="2000"/>
            </a:pPr>
            <a:r>
              <a:rPr lang="en-US"/>
              <a:t>Revise standards and processes as needed</a:t>
            </a:r>
          </a:p>
          <a:p>
            <a:pPr marL="685800" lvl="1" indent="-228600">
              <a:spcBef>
                <a:spcPts val="0"/>
              </a:spcBef>
              <a:buSzPts val="2000"/>
            </a:pPr>
            <a:endParaRPr lang="en-US"/>
          </a:p>
          <a:p>
            <a:pPr marL="685800" lvl="1" indent="-228600">
              <a:spcBef>
                <a:spcPts val="0"/>
              </a:spcBef>
              <a:buSzPts val="2000"/>
            </a:pPr>
            <a:endParaRPr lang="en-US"/>
          </a:p>
          <a:p>
            <a:pPr marL="685800" lvl="1" indent="-228600">
              <a:spcBef>
                <a:spcPts val="0"/>
              </a:spcBef>
              <a:buSzPts val="2000"/>
            </a:pPr>
            <a:endParaRPr lang="en-US"/>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1B16CFD-5352-4FB7-A30F-E3DD2FDAD6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534"/>
    </mc:Choice>
    <mc:Fallback>
      <p:transition spd="slow" advTm="88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Rectangle 3">
            <a:extLst>
              <a:ext uri="{FF2B5EF4-FFF2-40B4-BE49-F238E27FC236}">
                <a16:creationId xmlns:a16="http://schemas.microsoft.com/office/drawing/2014/main" id="{9C487037-9D40-42F3-B8C7-3EF49A77DCD5}"/>
              </a:ext>
            </a:extLst>
          </p:cNvPr>
          <p:cNvSpPr>
            <a:spLocks noChangeArrowheads="1"/>
          </p:cNvSpPr>
          <p:nvPr/>
        </p:nvSpPr>
        <p:spPr bwMode="auto">
          <a:xfrm>
            <a:off x="787651" y="2467200"/>
            <a:ext cx="11183024"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100" b="0" i="0" u="none" strike="noStrike" cap="none" normalizeH="0" baseline="0">
                <a:ln>
                  <a:noFill/>
                </a:ln>
                <a:solidFill>
                  <a:schemeClr val="bg1"/>
                </a:solidFill>
                <a:effectLst/>
                <a:ea typeface="Calibri" panose="020F0502020204030204" pitchFamily="34" charset="0"/>
              </a:rPr>
              <a:t>Carnegie Mellon University. (2020). </a:t>
            </a:r>
            <a:r>
              <a:rPr kumimoji="0" lang="en-US" altLang="en-US" sz="1100" b="0" i="1" u="none" strike="noStrike" cap="none" normalizeH="0" baseline="0">
                <a:ln>
                  <a:noFill/>
                </a:ln>
                <a:solidFill>
                  <a:schemeClr val="bg1"/>
                </a:solidFill>
                <a:effectLst/>
                <a:latin typeface="Arial" panose="020B0604020202020204" pitchFamily="34" charset="0"/>
                <a:ea typeface="Calibri" panose="020F0502020204030204" pitchFamily="34" charset="0"/>
              </a:rPr>
              <a:t>SEI CERT C++ Coding Standard</a:t>
            </a:r>
            <a:r>
              <a:rPr kumimoji="0" lang="en-US" altLang="en-US" sz="1100" b="0" i="0" u="none" strike="noStrike" cap="none" normalizeH="0" baseline="0">
                <a:ln>
                  <a:noFill/>
                </a:ln>
                <a:solidFill>
                  <a:schemeClr val="bg1"/>
                </a:solidFill>
                <a:effectLst/>
                <a:latin typeface="Arial" panose="020B0604020202020204" pitchFamily="34" charset="0"/>
                <a:ea typeface="Calibri" panose="020F0502020204030204" pitchFamily="34" charset="0"/>
              </a:rPr>
              <a:t>. Retrieved from Carnegie Mellon University : https://wiki.sei.cmu.edu/confluence/pages/viewpage.action?pageId=88046682</a:t>
            </a:r>
            <a:endParaRPr kumimoji="0" lang="en-US" altLang="en-US" sz="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100" b="0" i="0" u="none" strike="noStrike" cap="none" normalizeH="0" baseline="0">
                <a:ln>
                  <a:noFill/>
                </a:ln>
                <a:solidFill>
                  <a:schemeClr val="bg1"/>
                </a:solidFill>
                <a:effectLst/>
                <a:latin typeface="Arial" panose="020B0604020202020204" pitchFamily="34" charset="0"/>
                <a:ea typeface="Calibri" panose="020F0502020204030204" pitchFamily="34" charset="0"/>
              </a:rPr>
              <a:t>Cprogramming.com. (2019). </a:t>
            </a:r>
            <a:r>
              <a:rPr kumimoji="0" lang="en-US" altLang="en-US" sz="1100" b="0" i="1" u="none" strike="noStrike" cap="none" normalizeH="0" baseline="0">
                <a:ln>
                  <a:noFill/>
                </a:ln>
                <a:solidFill>
                  <a:schemeClr val="bg1"/>
                </a:solidFill>
                <a:effectLst/>
                <a:latin typeface="Arial" panose="020B0604020202020204" pitchFamily="34" charset="0"/>
                <a:ea typeface="Calibri" panose="020F0502020204030204" pitchFamily="34" charset="0"/>
              </a:rPr>
              <a:t>XOR Encryption in C++</a:t>
            </a:r>
            <a:r>
              <a:rPr kumimoji="0" lang="en-US" altLang="en-US" sz="1100" b="0" i="0" u="none" strike="noStrike" cap="none" normalizeH="0" baseline="0">
                <a:ln>
                  <a:noFill/>
                </a:ln>
                <a:solidFill>
                  <a:schemeClr val="bg1"/>
                </a:solidFill>
                <a:effectLst/>
                <a:latin typeface="Arial" panose="020B0604020202020204" pitchFamily="34" charset="0"/>
                <a:ea typeface="Calibri" panose="020F0502020204030204" pitchFamily="34" charset="0"/>
              </a:rPr>
              <a:t>. Retrieved from Cprogramming.com: https://www.cprogramming.com/tutorial/xor.html</a:t>
            </a:r>
            <a:endParaRPr kumimoji="0" lang="en-US" altLang="en-US" sz="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100" b="0" i="0" u="none" strike="noStrike" cap="none" normalizeH="0" baseline="0">
                <a:ln>
                  <a:noFill/>
                </a:ln>
                <a:solidFill>
                  <a:schemeClr val="bg1"/>
                </a:solidFill>
                <a:effectLst/>
                <a:latin typeface="Arial" panose="020B0604020202020204" pitchFamily="34" charset="0"/>
                <a:ea typeface="Calibri" panose="020F0502020204030204" pitchFamily="34" charset="0"/>
              </a:rPr>
              <a:t>Google. (2022). </a:t>
            </a:r>
            <a:r>
              <a:rPr kumimoji="0" lang="en-US" altLang="en-US" sz="1100" b="0" i="1" u="none" strike="noStrike" cap="none" normalizeH="0" baseline="0">
                <a:ln>
                  <a:noFill/>
                </a:ln>
                <a:solidFill>
                  <a:schemeClr val="bg1"/>
                </a:solidFill>
                <a:effectLst/>
                <a:latin typeface="Arial" panose="020B0604020202020204" pitchFamily="34" charset="0"/>
                <a:ea typeface="Calibri" panose="020F0502020204030204" pitchFamily="34" charset="0"/>
              </a:rPr>
              <a:t>DevOps tech: Shifting left on security</a:t>
            </a:r>
            <a:r>
              <a:rPr kumimoji="0" lang="en-US" altLang="en-US" sz="1100" b="0" i="0" u="none" strike="noStrike" cap="none" normalizeH="0" baseline="0">
                <a:ln>
                  <a:noFill/>
                </a:ln>
                <a:solidFill>
                  <a:schemeClr val="bg1"/>
                </a:solidFill>
                <a:effectLst/>
                <a:latin typeface="Arial" panose="020B0604020202020204" pitchFamily="34" charset="0"/>
                <a:ea typeface="Calibri" panose="020F0502020204030204" pitchFamily="34" charset="0"/>
              </a:rPr>
              <a:t>. Retrieved from Google Cloud: </a:t>
            </a:r>
            <a:r>
              <a:rPr kumimoji="0" lang="en-US" altLang="en-US" sz="1100" b="0" i="0" u="none" strike="noStrike" cap="none" normalizeH="0" baseline="0">
                <a:ln>
                  <a:noFill/>
                </a:ln>
                <a:solidFill>
                  <a:schemeClr val="bg1"/>
                </a:solidFill>
                <a:effectLst/>
                <a:latin typeface="Arial" panose="020B0604020202020204" pitchFamily="34" charset="0"/>
                <a:ea typeface="Calibri" panose="020F0502020204030204" pitchFamily="34" charset="0"/>
                <a:hlinkClick r:id="rId7"/>
              </a:rPr>
              <a:t>https://cloud.google.com/architecture/devops/devops-tech-shifting-left-on-security</a:t>
            </a:r>
            <a:endParaRPr kumimoji="0" lang="en-US" altLang="en-US" sz="1100" b="0" i="0" u="none" strike="noStrike" cap="none" normalizeH="0" baseline="0">
              <a:ln>
                <a:noFill/>
              </a:ln>
              <a:solidFill>
                <a:schemeClr val="bg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6C0BBD05-E634-456E-BB5C-C2A2A19EC63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297"/>
    </mc:Choice>
    <mc:Fallback>
      <p:transition spd="slow" advTm="25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a:t> </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43345" y="1731818"/>
            <a:ext cx="10501746" cy="490478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11B3927-CFC3-409E-ABA3-72D04AA8766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572"/>
    </mc:Choice>
    <mc:Fallback>
      <p:transition spd="slow" advTm="27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086476011"/>
              </p:ext>
            </p:extLst>
          </p:nvPr>
        </p:nvGraphicFramePr>
        <p:xfrm>
          <a:off x="3171900" y="2561050"/>
          <a:ext cx="7835225" cy="396385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Likely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STD-004-CPP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STD-005-CPP</a:t>
                      </a:r>
                      <a:endParaRPr sz="1600" u="none" strike="noStrike" cap="none">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Priority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a:solidFill>
                            <a:srgbClr val="FFD966"/>
                          </a:solidFill>
                        </a:rPr>
                        <a:t>STD-005-CPP</a:t>
                      </a: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Low Priority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a:solidFill>
                            <a:srgbClr val="FFD966"/>
                          </a:solidFill>
                        </a:rPr>
                        <a:t>STD-007-CPP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Unlikely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a:solidFill>
                            <a:srgbClr val="FFD966"/>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a:solidFill>
                            <a:srgbClr val="FFD966"/>
                          </a:solidFil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0EF1F8C-ECBF-46E2-9C74-9A7ABC81FB1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651"/>
    </mc:Choice>
    <mc:Fallback>
      <p:transition spd="slow" advTm="36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Validate Input Data</a:t>
            </a:r>
          </a:p>
          <a:p>
            <a:pPr lvl="1" indent="-457200">
              <a:spcBef>
                <a:spcPts val="0"/>
              </a:spcBef>
              <a:buSzPts val="2200"/>
              <a:buFont typeface="+mj-lt"/>
              <a:buAutoNum type="alphaLcPeriod"/>
            </a:pPr>
            <a:r>
              <a:rPr lang="en-US">
                <a:solidFill>
                  <a:srgbClr val="FFFFFF"/>
                </a:solidFill>
              </a:rPr>
              <a:t>STD-001-CPP, STD-002-CPP, STD-003-CPP, STD-004-CPP, STD-007-CPP, STD-008-CPP, STD-010-CPP</a:t>
            </a:r>
          </a:p>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Heed Compiler warnings</a:t>
            </a:r>
          </a:p>
          <a:p>
            <a:pPr lvl="1" indent="-457200">
              <a:spcBef>
                <a:spcPts val="0"/>
              </a:spcBef>
              <a:buSzPts val="2200"/>
              <a:buFont typeface="+mj-lt"/>
              <a:buAutoNum type="alphaLcPeriod"/>
            </a:pPr>
            <a:r>
              <a:rPr lang="en-US">
                <a:solidFill>
                  <a:srgbClr val="FFFFFF"/>
                </a:solidFill>
              </a:rPr>
              <a:t>STD-002-CPP, STD-003-CPP, STD-008-CPP, STD-009-CPP</a:t>
            </a:r>
          </a:p>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Architect and Design for Security Policies</a:t>
            </a:r>
          </a:p>
          <a:p>
            <a:pPr lvl="1" indent="-457200">
              <a:spcBef>
                <a:spcPts val="0"/>
              </a:spcBef>
              <a:buSzPts val="2200"/>
              <a:buFont typeface="+mj-lt"/>
              <a:buAutoNum type="alphaLcPeriod"/>
            </a:pPr>
            <a:r>
              <a:rPr lang="en-US">
                <a:solidFill>
                  <a:srgbClr val="FFFFFF"/>
                </a:solidFill>
              </a:rPr>
              <a:t>STD-003-CPP, STD-006-CPP, STD-007-CPP, STD-008-CPP, STD-009-CPP, STD-010-CPP</a:t>
            </a:r>
          </a:p>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Keep It Simple</a:t>
            </a:r>
          </a:p>
          <a:p>
            <a:pPr lvl="1" indent="-457200">
              <a:spcBef>
                <a:spcPts val="0"/>
              </a:spcBef>
              <a:buSzPts val="2200"/>
              <a:buFont typeface="+mj-lt"/>
              <a:buAutoNum type="alphaLcPeriod"/>
            </a:pPr>
            <a:r>
              <a:rPr lang="en-US">
                <a:solidFill>
                  <a:srgbClr val="FFFFFF"/>
                </a:solidFill>
              </a:rPr>
              <a:t>STD-003-CPP, STD-004-CPP, STD-005-CPP, STD-006-CPP, STD-007-CPP, STD-008-CPP, STD-009-CPP, STD-010-CPP</a:t>
            </a:r>
          </a:p>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Default Deny</a:t>
            </a:r>
          </a:p>
          <a:p>
            <a:pPr lvl="1" indent="-457200">
              <a:spcBef>
                <a:spcPts val="0"/>
              </a:spcBef>
              <a:buSzPts val="2200"/>
              <a:buFont typeface="+mj-lt"/>
              <a:buAutoNum type="alphaLcPeriod"/>
            </a:pPr>
            <a:r>
              <a:rPr lang="en-US">
                <a:solidFill>
                  <a:srgbClr val="FFFFFF"/>
                </a:solidFill>
              </a:rPr>
              <a:t>STD-008-CPP</a:t>
            </a:r>
          </a:p>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Adhere to the Principle of Least Privilege</a:t>
            </a:r>
          </a:p>
          <a:p>
            <a:pPr lvl="1" indent="-457200">
              <a:spcBef>
                <a:spcPts val="0"/>
              </a:spcBef>
              <a:buSzPts val="2200"/>
              <a:buFont typeface="+mj-lt"/>
              <a:buAutoNum type="alphaLcPeriod"/>
            </a:pPr>
            <a:r>
              <a:rPr lang="en-US">
                <a:solidFill>
                  <a:srgbClr val="FFFFFF"/>
                </a:solidFill>
              </a:rPr>
              <a:t>STD-006-CPP, STD-009-CPP, STD-010-CPP</a:t>
            </a:r>
          </a:p>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Sanitize data Sent to Other Systems</a:t>
            </a:r>
          </a:p>
          <a:p>
            <a:pPr lvl="1" indent="-457200">
              <a:spcBef>
                <a:spcPts val="0"/>
              </a:spcBef>
              <a:buSzPts val="2200"/>
              <a:buFont typeface="+mj-lt"/>
              <a:buAutoNum type="alphaLcPeriod"/>
            </a:pPr>
            <a:r>
              <a:rPr lang="en-US">
                <a:solidFill>
                  <a:srgbClr val="FFFFFF"/>
                </a:solidFill>
              </a:rPr>
              <a:t>STD-004-CPP, STD-010-CPP</a:t>
            </a:r>
          </a:p>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Practice Defense in Depth</a:t>
            </a:r>
          </a:p>
          <a:p>
            <a:pPr lvl="1" indent="-457200">
              <a:spcBef>
                <a:spcPts val="0"/>
              </a:spcBef>
              <a:buSzPts val="2200"/>
              <a:buFont typeface="+mj-lt"/>
              <a:buAutoNum type="alphaLcPeriod"/>
            </a:pPr>
            <a:r>
              <a:rPr lang="en-US">
                <a:solidFill>
                  <a:srgbClr val="FFFFFF"/>
                </a:solidFill>
              </a:rPr>
              <a:t>STD-004-CPP, STD-005-CPP, STD-006-CPP, STD-007-CPP, STD-008-CPP, STD-009-CPP</a:t>
            </a:r>
          </a:p>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Use Effective Quality Assurance Techniques</a:t>
            </a:r>
          </a:p>
          <a:p>
            <a:pPr lvl="1" indent="-457200">
              <a:spcBef>
                <a:spcPts val="0"/>
              </a:spcBef>
              <a:buSzPts val="2200"/>
              <a:buFont typeface="+mj-lt"/>
              <a:buAutoNum type="alphaLcPeriod"/>
            </a:pPr>
            <a:r>
              <a:rPr lang="en-US">
                <a:solidFill>
                  <a:srgbClr val="FFFFFF"/>
                </a:solidFill>
              </a:rPr>
              <a:t>STD-009-CPP, STD-010-CPP</a:t>
            </a:r>
          </a:p>
          <a:p>
            <a:pPr lvl="0" indent="-457200" algn="l" rtl="0">
              <a:lnSpc>
                <a:spcPct val="90000"/>
              </a:lnSpc>
              <a:spcBef>
                <a:spcPts val="0"/>
              </a:spcBef>
              <a:spcAft>
                <a:spcPts val="0"/>
              </a:spcAft>
              <a:buClr>
                <a:schemeClr val="lt1"/>
              </a:buClr>
              <a:buSzPts val="2200"/>
              <a:buFont typeface="+mj-lt"/>
              <a:buAutoNum type="arabicPeriod"/>
            </a:pPr>
            <a:r>
              <a:rPr lang="en-US">
                <a:solidFill>
                  <a:srgbClr val="FFFFFF"/>
                </a:solidFill>
              </a:rPr>
              <a:t>Adopt a Secure Coding Standard</a:t>
            </a:r>
          </a:p>
          <a:p>
            <a:pPr lvl="1" indent="-457200">
              <a:spcBef>
                <a:spcPts val="0"/>
              </a:spcBef>
              <a:buSzPts val="2200"/>
              <a:buFont typeface="+mj-lt"/>
              <a:buAutoNum type="alphaLcPeriod"/>
            </a:pPr>
            <a:r>
              <a:rPr lang="en-US">
                <a:solidFill>
                  <a:srgbClr val="FFFFFF"/>
                </a:solidFill>
              </a:rPr>
              <a:t>STD-009-CPP, STD-010-CPP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60468B5-73C7-499B-A770-22764484541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382"/>
    </mc:Choice>
    <mc:Fallback>
      <p:transition spd="slow" advTm="31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a:t>Ensure that unsigned integer operations do not wrap.</a:t>
            </a:r>
          </a:p>
          <a:p>
            <a:pPr lvl="0" indent="-457200" algn="l" rtl="0">
              <a:lnSpc>
                <a:spcPct val="90000"/>
              </a:lnSpc>
              <a:spcBef>
                <a:spcPts val="0"/>
              </a:spcBef>
              <a:spcAft>
                <a:spcPts val="0"/>
              </a:spcAft>
              <a:buClr>
                <a:schemeClr val="lt1"/>
              </a:buClr>
              <a:buSzPts val="2000"/>
              <a:buFont typeface="+mj-lt"/>
              <a:buAutoNum type="arabicPeriod"/>
            </a:pPr>
            <a:r>
              <a:rPr lang="en-US"/>
              <a:t>Ensure that operations on signed integers do not result in overflow.</a:t>
            </a:r>
          </a:p>
          <a:p>
            <a:pPr lvl="0" indent="-457200" algn="l" rtl="0">
              <a:lnSpc>
                <a:spcPct val="90000"/>
              </a:lnSpc>
              <a:spcBef>
                <a:spcPts val="0"/>
              </a:spcBef>
              <a:spcAft>
                <a:spcPts val="0"/>
              </a:spcAft>
              <a:buClr>
                <a:schemeClr val="lt1"/>
              </a:buClr>
              <a:buSzPts val="2000"/>
              <a:buFont typeface="+mj-lt"/>
              <a:buAutoNum type="arabicPeriod"/>
            </a:pPr>
            <a:r>
              <a:rPr lang="en-US"/>
              <a:t>Guarantee that storage for strings has sufficient space for character data and the null terminator.</a:t>
            </a:r>
          </a:p>
          <a:p>
            <a:pPr lvl="0" indent="-457200" algn="l" rtl="0">
              <a:lnSpc>
                <a:spcPct val="90000"/>
              </a:lnSpc>
              <a:spcBef>
                <a:spcPts val="0"/>
              </a:spcBef>
              <a:spcAft>
                <a:spcPts val="0"/>
              </a:spcAft>
              <a:buClr>
                <a:schemeClr val="lt1"/>
              </a:buClr>
              <a:buSzPts val="2000"/>
              <a:buFont typeface="+mj-lt"/>
              <a:buAutoNum type="arabicPeriod"/>
            </a:pPr>
            <a:r>
              <a:rPr lang="en-US"/>
              <a:t>Utilize parameters over raw string queries to access data sources.</a:t>
            </a:r>
          </a:p>
          <a:p>
            <a:pPr lvl="0" indent="-457200" algn="l" rtl="0">
              <a:lnSpc>
                <a:spcPct val="90000"/>
              </a:lnSpc>
              <a:spcBef>
                <a:spcPts val="0"/>
              </a:spcBef>
              <a:spcAft>
                <a:spcPts val="0"/>
              </a:spcAft>
              <a:buClr>
                <a:schemeClr val="lt1"/>
              </a:buClr>
              <a:buSzPts val="2000"/>
              <a:buFont typeface="+mj-lt"/>
              <a:buAutoNum type="arabicPeriod"/>
            </a:pPr>
            <a:r>
              <a:rPr lang="en-US"/>
              <a:t>Do not access freed memory.</a:t>
            </a:r>
          </a:p>
          <a:p>
            <a:pPr lvl="0" indent="-457200" algn="l" rtl="0">
              <a:lnSpc>
                <a:spcPct val="90000"/>
              </a:lnSpc>
              <a:spcBef>
                <a:spcPts val="0"/>
              </a:spcBef>
              <a:spcAft>
                <a:spcPts val="0"/>
              </a:spcAft>
              <a:buClr>
                <a:schemeClr val="lt1"/>
              </a:buClr>
              <a:buSzPts val="2000"/>
              <a:buFont typeface="+mj-lt"/>
              <a:buAutoNum type="arabicPeriod"/>
            </a:pPr>
            <a:r>
              <a:rPr lang="en-US"/>
              <a:t>Do not use assertions in production code.</a:t>
            </a:r>
          </a:p>
          <a:p>
            <a:pPr lvl="0" indent="-457200" algn="l" rtl="0">
              <a:lnSpc>
                <a:spcPct val="90000"/>
              </a:lnSpc>
              <a:spcBef>
                <a:spcPts val="0"/>
              </a:spcBef>
              <a:spcAft>
                <a:spcPts val="0"/>
              </a:spcAft>
              <a:buClr>
                <a:schemeClr val="lt1"/>
              </a:buClr>
              <a:buSzPts val="2000"/>
              <a:buFont typeface="+mj-lt"/>
              <a:buAutoNum type="arabicPeriod"/>
            </a:pPr>
            <a:r>
              <a:rPr lang="en-US"/>
              <a:t>Handle all exceptions.</a:t>
            </a:r>
          </a:p>
          <a:p>
            <a:pPr lvl="0" indent="-457200" algn="l" rtl="0">
              <a:lnSpc>
                <a:spcPct val="90000"/>
              </a:lnSpc>
              <a:spcBef>
                <a:spcPts val="0"/>
              </a:spcBef>
              <a:spcAft>
                <a:spcPts val="0"/>
              </a:spcAft>
              <a:buClr>
                <a:schemeClr val="lt1"/>
              </a:buClr>
              <a:buSzPts val="2000"/>
              <a:buFont typeface="+mj-lt"/>
              <a:buAutoNum type="arabicPeriod"/>
            </a:pPr>
            <a:r>
              <a:rPr lang="en-US"/>
              <a:t>Use valid iterator ranges.</a:t>
            </a:r>
          </a:p>
          <a:p>
            <a:pPr lvl="0" indent="-457200" algn="l" rtl="0">
              <a:lnSpc>
                <a:spcPct val="90000"/>
              </a:lnSpc>
              <a:spcBef>
                <a:spcPts val="0"/>
              </a:spcBef>
              <a:spcAft>
                <a:spcPts val="0"/>
              </a:spcAft>
              <a:buClr>
                <a:schemeClr val="lt1"/>
              </a:buClr>
              <a:buSzPts val="2000"/>
              <a:buFont typeface="+mj-lt"/>
              <a:buAutoNum type="arabicPeriod"/>
            </a:pPr>
            <a:r>
              <a:rPr lang="en-US"/>
              <a:t>Do not call system().</a:t>
            </a:r>
          </a:p>
          <a:p>
            <a:pPr lvl="0" indent="-457200" algn="l" rtl="0">
              <a:lnSpc>
                <a:spcPct val="90000"/>
              </a:lnSpc>
              <a:spcBef>
                <a:spcPts val="0"/>
              </a:spcBef>
              <a:spcAft>
                <a:spcPts val="0"/>
              </a:spcAft>
              <a:buClr>
                <a:schemeClr val="lt1"/>
              </a:buClr>
              <a:buSzPts val="2000"/>
              <a:buFont typeface="+mj-lt"/>
              <a:buAutoNum type="arabicPeriod"/>
            </a:pPr>
            <a:r>
              <a:rPr lang="en-US"/>
              <a:t>Do not use std::rand() for generating pseudorandom numbers.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5537E78-5903-454B-9952-39BA8AE963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264"/>
    </mc:Choice>
    <mc:Fallback>
      <p:transition spd="slow" advTm="76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Encryption in rest</a:t>
            </a:r>
          </a:p>
          <a:p>
            <a:pPr marL="685800" lvl="1" indent="-228600">
              <a:spcBef>
                <a:spcPts val="0"/>
              </a:spcBef>
              <a:buSzPts val="2000"/>
            </a:pPr>
            <a:r>
              <a:rPr lang="en-US" sz="1800"/>
              <a:t>Stored passwords and similar must be stored in a secure manner. Data must be encrypted so that unauthorized access is less likely to result in useable data for the perpetrators. Encryption schemes will change as technology changes. Schemes that result in significant delays to access data are appropriate if data will not be accessed routinely.</a:t>
            </a:r>
          </a:p>
          <a:p>
            <a:pPr marL="228600" indent="-228600">
              <a:spcBef>
                <a:spcPts val="0"/>
              </a:spcBef>
              <a:buSzPts val="2000"/>
            </a:pPr>
            <a:r>
              <a:rPr lang="en-US" sz="2000"/>
              <a:t>Encryption at flight</a:t>
            </a:r>
          </a:p>
          <a:p>
            <a:pPr marL="685800" lvl="1" indent="-228600">
              <a:spcBef>
                <a:spcPts val="0"/>
              </a:spcBef>
              <a:buSzPts val="2000"/>
            </a:pPr>
            <a:r>
              <a:rPr lang="en-US" sz="1800"/>
              <a:t>Communications must be conducted in a secure manner starting with methods to confirm the recipient identity. Information sent must be obfuscated sufficiently to prevent successful interception of data in transit by those not privy. </a:t>
            </a:r>
          </a:p>
          <a:p>
            <a:pPr marL="228600" indent="-228600">
              <a:spcBef>
                <a:spcPts val="0"/>
              </a:spcBef>
              <a:buSzPts val="2000"/>
            </a:pPr>
            <a:r>
              <a:rPr lang="en-US" sz="2000"/>
              <a:t>Encryption in use</a:t>
            </a:r>
          </a:p>
          <a:p>
            <a:pPr marL="685800" lvl="1" indent="-228600">
              <a:spcBef>
                <a:spcPts val="0"/>
              </a:spcBef>
              <a:buSzPts val="2000"/>
            </a:pPr>
            <a:r>
              <a:rPr lang="en-US" sz="1800"/>
              <a:t>Data in use will be obfuscated whenever feasible. Data used heavily will be encrypted while at rest and unencrypted during use with an eye toward using schemes that allow for faster retrieval. Speed will not be achieved at the expense of effective encryption.</a:t>
            </a:r>
          </a:p>
          <a:p>
            <a:pPr marL="228600" lvl="0" indent="-228600" algn="l" rtl="0">
              <a:lnSpc>
                <a:spcPct val="90000"/>
              </a:lnSpc>
              <a:spcBef>
                <a:spcPts val="0"/>
              </a:spcBef>
              <a:spcAft>
                <a:spcPts val="0"/>
              </a:spcAft>
              <a:buClr>
                <a:schemeClr val="lt1"/>
              </a:buClr>
              <a:buSzPts val="2000"/>
              <a:buChar char="•"/>
            </a:pPr>
            <a:endParaRPr sz="1600"/>
          </a:p>
          <a:p>
            <a:pPr marL="228600" lvl="0" indent="-88900" algn="l" rtl="0">
              <a:lnSpc>
                <a:spcPct val="90000"/>
              </a:lnSpc>
              <a:spcBef>
                <a:spcPts val="1000"/>
              </a:spcBef>
              <a:spcAft>
                <a:spcPts val="0"/>
              </a:spcAft>
              <a:buClr>
                <a:schemeClr val="lt1"/>
              </a:buClr>
              <a:buSzPts val="2200"/>
              <a:buNone/>
            </a:pP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D353045-6BD8-40C4-A997-442DB780E2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106"/>
    </mc:Choice>
    <mc:Fallback>
      <p:transition spd="slow" advTm="78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400"/>
              <a:buChar char="•"/>
            </a:pPr>
            <a:r>
              <a:rPr lang="en-US"/>
              <a:t>Authentication</a:t>
            </a:r>
          </a:p>
          <a:p>
            <a:pPr marL="685800" lvl="1" indent="-228600">
              <a:spcBef>
                <a:spcPts val="0"/>
              </a:spcBef>
              <a:buSzPts val="2400"/>
            </a:pPr>
            <a:r>
              <a:rPr lang="en-US"/>
              <a:t>Identifying a user. This applies because it is necessary to identify users in order to administer an effective security policy. This typically occurs during a login process of some sort which could be as simple as remembering which devices are registered by the user. </a:t>
            </a:r>
          </a:p>
          <a:p>
            <a:pPr marL="228600" indent="-228600">
              <a:spcBef>
                <a:spcPts val="0"/>
              </a:spcBef>
              <a:buSzPts val="2400"/>
            </a:pPr>
            <a:r>
              <a:rPr lang="en-US"/>
              <a:t>Authorization</a:t>
            </a:r>
          </a:p>
          <a:p>
            <a:pPr marL="685800" lvl="1" indent="-228600">
              <a:spcBef>
                <a:spcPts val="0"/>
              </a:spcBef>
              <a:buSzPts val="2400"/>
            </a:pPr>
            <a:r>
              <a:rPr lang="en-US"/>
              <a:t>After being identified the user identity will determine what authorization is conferred upon the user. When appropriate this may be determined by attributes such as the user location, device, or some similar data. Authorization may also be determined on a case-by-case basis.</a:t>
            </a:r>
          </a:p>
          <a:p>
            <a:pPr marL="228600" indent="-228600">
              <a:spcBef>
                <a:spcPts val="0"/>
              </a:spcBef>
              <a:buSzPts val="2400"/>
            </a:pPr>
            <a:r>
              <a:rPr lang="en-US"/>
              <a:t>Accounting</a:t>
            </a:r>
          </a:p>
          <a:p>
            <a:pPr marL="685800" lvl="1" indent="-228600">
              <a:spcBef>
                <a:spcPts val="0"/>
              </a:spcBef>
              <a:buSzPts val="2400"/>
            </a:pPr>
            <a:r>
              <a:rPr lang="en-US"/>
              <a:t>Accounting is the act of logging every transaction. These transactions may need to be scrutinized further to establish whether malicious activity has occurred within a system. If poor accounting has taken place this will make it difficult to determine root cause for security events. Accounting must log all system activity to be effective. This logging should include information such as files accessed by users.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6CD238A-14D1-46D6-B213-C5996596C5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978"/>
    </mc:Choice>
    <mc:Fallback>
      <p:transition spd="slow" advTm="80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The following will provide an example of unit testing with gtest to achieve compliance. These tests are examples.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8C7883E-7538-400B-B3CA-8CC01B50515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27"/>
    </mc:Choice>
    <mc:Fallback>
      <p:transition spd="slow" advTm="10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CanAddFiveValuesToVector:</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2BE71E0E-E65F-43D3-8D1E-17674EC489F5}"/>
              </a:ext>
            </a:extLst>
          </p:cNvPr>
          <p:cNvPicPr>
            <a:picLocks noChangeAspect="1"/>
          </p:cNvPicPr>
          <p:nvPr/>
        </p:nvPicPr>
        <p:blipFill>
          <a:blip r:embed="rId7"/>
          <a:stretch>
            <a:fillRect/>
          </a:stretch>
        </p:blipFill>
        <p:spPr>
          <a:xfrm>
            <a:off x="798319" y="2846410"/>
            <a:ext cx="6783676" cy="2277852"/>
          </a:xfrm>
          <a:prstGeom prst="rect">
            <a:avLst/>
          </a:prstGeom>
        </p:spPr>
      </p:pic>
      <p:pic>
        <p:nvPicPr>
          <p:cNvPr id="5" name="Picture 4">
            <a:extLst>
              <a:ext uri="{FF2B5EF4-FFF2-40B4-BE49-F238E27FC236}">
                <a16:creationId xmlns:a16="http://schemas.microsoft.com/office/drawing/2014/main" id="{73C7621E-B813-4E9E-830E-556495B1B98D}"/>
              </a:ext>
            </a:extLst>
          </p:cNvPr>
          <p:cNvPicPr>
            <a:picLocks noChangeAspect="1"/>
          </p:cNvPicPr>
          <p:nvPr/>
        </p:nvPicPr>
        <p:blipFill>
          <a:blip r:embed="rId8"/>
          <a:stretch>
            <a:fillRect/>
          </a:stretch>
        </p:blipFill>
        <p:spPr>
          <a:xfrm>
            <a:off x="5214386" y="2402117"/>
            <a:ext cx="4515480" cy="304843"/>
          </a:xfrm>
          <a:prstGeom prst="rect">
            <a:avLst/>
          </a:prstGeom>
        </p:spPr>
      </p:pic>
      <p:pic>
        <p:nvPicPr>
          <p:cNvPr id="2" name="Audio 1">
            <a:hlinkClick r:id="" action="ppaction://media"/>
            <a:extLst>
              <a:ext uri="{FF2B5EF4-FFF2-40B4-BE49-F238E27FC236}">
                <a16:creationId xmlns:a16="http://schemas.microsoft.com/office/drawing/2014/main" id="{28D63878-4DFE-4381-A80F-D1C99E38D3F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04600127"/>
      </p:ext>
    </p:extLst>
  </p:cSld>
  <p:clrMapOvr>
    <a:masterClrMapping/>
  </p:clrMapOvr>
  <mc:AlternateContent xmlns:mc="http://schemas.openxmlformats.org/markup-compatibility/2006">
    <mc:Choice xmlns:p14="http://schemas.microsoft.com/office/powerpoint/2010/main" Requires="p14">
      <p:transition spd="slow" p14:dur="2000" advTm="43988"/>
    </mc:Choice>
    <mc:Fallback>
      <p:transition spd="slow" advTm="43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16A79D86AC34478BDF3F767C0CA101" ma:contentTypeVersion="7" ma:contentTypeDescription="Create a new document." ma:contentTypeScope="" ma:versionID="b323cf6a8db6dbaf451a3c9d44401feb">
  <xsd:schema xmlns:xsd="http://www.w3.org/2001/XMLSchema" xmlns:xs="http://www.w3.org/2001/XMLSchema" xmlns:p="http://schemas.microsoft.com/office/2006/metadata/properties" xmlns:ns3="7272c338-304b-4081-addc-fb28d75501db" xmlns:ns4="81f0b1b8-09ac-449a-aa55-dbe9a0370ad4" targetNamespace="http://schemas.microsoft.com/office/2006/metadata/properties" ma:root="true" ma:fieldsID="4a3bbd50a103c89e50da79329a45daf8" ns3:_="" ns4:_="">
    <xsd:import namespace="7272c338-304b-4081-addc-fb28d75501db"/>
    <xsd:import namespace="81f0b1b8-09ac-449a-aa55-dbe9a0370ad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72c338-304b-4081-addc-fb28d7550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1f0b1b8-09ac-449a-aa55-dbe9a0370ad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808DC21A-03A3-4D94-82E4-62FB1EA15668}">
  <ds:schemaRefs>
    <ds:schemaRef ds:uri="7272c338-304b-4081-addc-fb28d75501db"/>
    <ds:schemaRef ds:uri="81f0b1b8-09ac-449a-aa55-dbe9a0370a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E9B35DD-16B6-4415-A905-CDACA4FC6DBE}">
  <ds:schemaRefs>
    <ds:schemaRef ds:uri="7272c338-304b-4081-addc-fb28d75501db"/>
    <ds:schemaRef ds:uri="81f0b1b8-09ac-449a-aa55-dbe9a0370ad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Shields;McFarland, Ryan</dc:creator>
  <cp:revision>1</cp:revision>
  <dcterms:created xsi:type="dcterms:W3CDTF">2020-08-19T17:59:24Z</dcterms:created>
  <dcterms:modified xsi:type="dcterms:W3CDTF">2022-02-20T02:33:05Z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0x010100EC16A79D86AC34478BDF3F767C0CA101</vt:lpwstr>
  </property>
</Properties>
</file>